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2" r:id="rId3"/>
    <p:sldId id="264" r:id="rId4"/>
    <p:sldId id="311" r:id="rId5"/>
    <p:sldId id="314" r:id="rId6"/>
    <p:sldId id="308" r:id="rId7"/>
    <p:sldId id="315" r:id="rId8"/>
    <p:sldId id="316" r:id="rId9"/>
    <p:sldId id="317" r:id="rId10"/>
    <p:sldId id="318" r:id="rId11"/>
    <p:sldId id="312" r:id="rId12"/>
    <p:sldId id="313" r:id="rId13"/>
    <p:sldId id="310" r:id="rId14"/>
    <p:sldId id="30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66"/>
    <a:srgbClr val="FF9900"/>
    <a:srgbClr val="FF0000"/>
    <a:srgbClr val="4A7EBB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B7712-B122-4D52-B654-153A93D867E8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535CC-7BAE-4242-8C21-AAA5BE589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96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1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7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1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04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2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4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8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0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0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44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6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49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everence.ru/site.aspx?page=MobileSmarts-Index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05951" cy="85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259633" y="270892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r>
              <a:rPr lang="ru-RU" sz="4400" b="1" dirty="0" smtClean="0">
                <a:solidFill>
                  <a:schemeClr val="bg1"/>
                </a:solidFill>
              </a:rPr>
              <a:t> для 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032" y="5867980"/>
            <a:ext cx="203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www.cleverence.ru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dev.by/img/dynam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04616"/>
            <a:ext cx="4486275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6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Платформа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916832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Интегрирована с терминалом сбора данных:</a:t>
            </a:r>
            <a:endParaRPr lang="ru-RU" sz="2800" b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Проигрывает звуки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Включает сканер только там, где нужно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Выключает сканер, когда нужно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3024" y="3100898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Звуки ошибок сканирования, звуки прихода заданий</a:t>
            </a:r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1532" y="3801234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Если программа еще не ждет никаких сканов, то и сканер   не будет включен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3024" y="5201905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Если головная система «думает» или ввод штрихкодов         на текущем этапе операции не ожидается, то сканер выключится и кладовщик не будет бездумно сканировать штрихкоды в пустоту</a:t>
            </a:r>
            <a:endParaRPr lang="ru-RU" sz="20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016645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Платформа </a:t>
            </a:r>
            <a:r>
              <a:rPr lang="en-US" sz="4400" b="1" dirty="0">
                <a:solidFill>
                  <a:schemeClr val="bg1"/>
                </a:solidFill>
              </a:rPr>
              <a:t>Mobile SMARTS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464" y="1124744"/>
            <a:ext cx="764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Самый простой вариант внедрения: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681644"/>
            <a:ext cx="7776864" cy="483209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C000"/>
                </a:solidFill>
              </a:rPr>
              <a:t>Axapta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или </a:t>
            </a:r>
            <a:r>
              <a:rPr lang="en-US" sz="2800" b="1" dirty="0" smtClean="0">
                <a:solidFill>
                  <a:srgbClr val="FFC000"/>
                </a:solidFill>
              </a:rPr>
              <a:t>Navision </a:t>
            </a:r>
            <a:r>
              <a:rPr lang="ru-RU" sz="2800" b="1" dirty="0" smtClean="0">
                <a:solidFill>
                  <a:srgbClr val="FFC000"/>
                </a:solidFill>
              </a:rPr>
              <a:t>что-то </a:t>
            </a:r>
            <a:r>
              <a:rPr lang="ru-RU" sz="2800" b="1" dirty="0">
                <a:solidFill>
                  <a:srgbClr val="FFC000"/>
                </a:solidFill>
              </a:rPr>
              <a:t>выгружает </a:t>
            </a:r>
            <a:r>
              <a:rPr lang="ru-RU" sz="2800" b="1" dirty="0" smtClean="0">
                <a:solidFill>
                  <a:srgbClr val="FFC000"/>
                </a:solidFill>
              </a:rPr>
              <a:t>                                      на </a:t>
            </a:r>
            <a:r>
              <a:rPr lang="ru-RU" sz="2800" b="1" dirty="0">
                <a:solidFill>
                  <a:srgbClr val="FFC000"/>
                </a:solidFill>
              </a:rPr>
              <a:t>сервер </a:t>
            </a:r>
            <a:r>
              <a:rPr lang="en-US" sz="2800" b="1" dirty="0">
                <a:solidFill>
                  <a:srgbClr val="FFC000"/>
                </a:solidFill>
              </a:rPr>
              <a:t>Mobile </a:t>
            </a:r>
            <a:r>
              <a:rPr lang="en-US" sz="2800" b="1" dirty="0" smtClean="0">
                <a:solidFill>
                  <a:srgbClr val="FFC000"/>
                </a:solidFill>
              </a:rPr>
              <a:t>SMARTS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800" b="1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800" b="1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FFC000"/>
                </a:solidFill>
              </a:rPr>
              <a:t>ТСД забирают что-то с сервера                           и кладовщики что-то делают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FFC000"/>
                </a:solidFill>
              </a:rPr>
              <a:t>Результат уходит назад  на </a:t>
            </a:r>
            <a:r>
              <a:rPr lang="ru-RU" sz="2800" b="1" dirty="0">
                <a:solidFill>
                  <a:srgbClr val="FFC000"/>
                </a:solidFill>
              </a:rPr>
              <a:t>сервер </a:t>
            </a:r>
            <a:r>
              <a:rPr lang="ru-RU" sz="2800" b="1" dirty="0" smtClean="0">
                <a:solidFill>
                  <a:srgbClr val="FFC000"/>
                </a:solidFill>
              </a:rPr>
              <a:t>                    </a:t>
            </a:r>
            <a:r>
              <a:rPr lang="en-US" sz="2800" b="1" dirty="0" smtClean="0">
                <a:solidFill>
                  <a:srgbClr val="FFC000"/>
                </a:solidFill>
              </a:rPr>
              <a:t>Mobile SMARTS,</a:t>
            </a:r>
            <a:r>
              <a:rPr lang="ru-RU" sz="2800" b="1" dirty="0" smtClean="0">
                <a:solidFill>
                  <a:srgbClr val="FFC000"/>
                </a:solidFill>
              </a:rPr>
              <a:t> а </a:t>
            </a:r>
            <a:r>
              <a:rPr lang="en-US" sz="2800" b="1" dirty="0" smtClean="0">
                <a:solidFill>
                  <a:srgbClr val="FFC000"/>
                </a:solidFill>
              </a:rPr>
              <a:t>Axapta </a:t>
            </a:r>
            <a:r>
              <a:rPr lang="ru-RU" sz="2800" b="1" dirty="0" smtClean="0">
                <a:solidFill>
                  <a:srgbClr val="FFC000"/>
                </a:solidFill>
              </a:rPr>
              <a:t>или </a:t>
            </a:r>
            <a:r>
              <a:rPr lang="en-US" sz="2800" b="1" dirty="0" smtClean="0">
                <a:solidFill>
                  <a:srgbClr val="FFC000"/>
                </a:solidFill>
              </a:rPr>
              <a:t>Navision</a:t>
            </a:r>
            <a:r>
              <a:rPr lang="ru-RU" sz="2800" b="1" dirty="0" smtClean="0">
                <a:solidFill>
                  <a:srgbClr val="FFC000"/>
                </a:solidFill>
              </a:rPr>
              <a:t> загружают его к себе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2596842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Номенклатуру, штрихкоды, задания для выполнения.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4305290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Проверяют товар по накладным, подбирают по накладным, упаковывают, распаковывают и т.д.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5961474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Периодически сами либо вручную оператором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6464" y="1136938"/>
            <a:ext cx="764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Более сложный вариант внедрения: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693838"/>
            <a:ext cx="7776864" cy="483209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C000"/>
                </a:solidFill>
              </a:rPr>
              <a:t>Axapta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или </a:t>
            </a:r>
            <a:r>
              <a:rPr lang="en-US" sz="2800" b="1" dirty="0" smtClean="0">
                <a:solidFill>
                  <a:srgbClr val="FFC000"/>
                </a:solidFill>
              </a:rPr>
              <a:t>Navision </a:t>
            </a:r>
            <a:r>
              <a:rPr lang="ru-RU" sz="2800" b="1" dirty="0" smtClean="0">
                <a:solidFill>
                  <a:srgbClr val="FFC000"/>
                </a:solidFill>
              </a:rPr>
              <a:t>выгружает                                       на </a:t>
            </a:r>
            <a:r>
              <a:rPr lang="ru-RU" sz="2800" b="1" dirty="0">
                <a:solidFill>
                  <a:srgbClr val="FFC000"/>
                </a:solidFill>
              </a:rPr>
              <a:t>сервер </a:t>
            </a:r>
            <a:r>
              <a:rPr lang="en-US" sz="2800" b="1" dirty="0">
                <a:solidFill>
                  <a:srgbClr val="FFC000"/>
                </a:solidFill>
              </a:rPr>
              <a:t>Mobile </a:t>
            </a:r>
            <a:r>
              <a:rPr lang="en-US" sz="2800" b="1" dirty="0" smtClean="0">
                <a:solidFill>
                  <a:srgbClr val="FFC000"/>
                </a:solidFill>
              </a:rPr>
              <a:t>SMARTS </a:t>
            </a:r>
            <a:r>
              <a:rPr lang="ru-RU" sz="2800" b="1" dirty="0" smtClean="0">
                <a:solidFill>
                  <a:srgbClr val="FFC000"/>
                </a:solidFill>
              </a:rPr>
              <a:t>задания на обработку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FFC000"/>
                </a:solidFill>
              </a:rPr>
              <a:t>ТСД выполняют задания, постоянно обращаясь к </a:t>
            </a:r>
            <a:r>
              <a:rPr lang="en-US" sz="2800" b="1" dirty="0" smtClean="0">
                <a:solidFill>
                  <a:srgbClr val="FFC000"/>
                </a:solidFill>
              </a:rPr>
              <a:t>AX/NAV </a:t>
            </a:r>
            <a:r>
              <a:rPr lang="ru-RU" sz="2800" b="1" dirty="0" smtClean="0">
                <a:solidFill>
                  <a:srgbClr val="FFC000"/>
                </a:solidFill>
              </a:rPr>
              <a:t>за данными и сообщая им о ходе работы</a:t>
            </a:r>
            <a:endParaRPr lang="ru-RU" sz="2800" b="1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800" b="1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FFC000"/>
                </a:solidFill>
              </a:rPr>
              <a:t>Результат либо постепенно формируется в ходе работы, либо загружается в </a:t>
            </a:r>
            <a:r>
              <a:rPr lang="en-US" sz="2800" b="1" dirty="0" smtClean="0">
                <a:solidFill>
                  <a:srgbClr val="FFC000"/>
                </a:solidFill>
              </a:rPr>
              <a:t>AX/NAV</a:t>
            </a:r>
            <a:r>
              <a:rPr lang="ru-RU" sz="2800" b="1" dirty="0" smtClean="0">
                <a:solidFill>
                  <a:srgbClr val="FFC000"/>
                </a:solidFill>
              </a:rPr>
              <a:t>    по окончании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4697268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Через коннектор </a:t>
            </a:r>
            <a:r>
              <a:rPr lang="en-US" sz="2000" b="1" dirty="0" smtClean="0">
                <a:solidFill>
                  <a:schemeClr val="bg1"/>
                </a:solidFill>
              </a:rPr>
              <a:t>Mobile SMARTS </a:t>
            </a:r>
            <a:r>
              <a:rPr lang="ru-RU" sz="2000" b="1" dirty="0" smtClean="0">
                <a:solidFill>
                  <a:schemeClr val="bg1"/>
                </a:solidFill>
              </a:rPr>
              <a:t>к </a:t>
            </a:r>
            <a:r>
              <a:rPr lang="en-US" sz="2000" b="1" dirty="0" smtClean="0">
                <a:solidFill>
                  <a:schemeClr val="bg1"/>
                </a:solidFill>
              </a:rPr>
              <a:t>Axapta </a:t>
            </a:r>
            <a:r>
              <a:rPr lang="ru-RU" sz="2000" b="1" dirty="0" smtClean="0">
                <a:solidFill>
                  <a:schemeClr val="bg1"/>
                </a:solidFill>
              </a:rPr>
              <a:t>или </a:t>
            </a:r>
            <a:r>
              <a:rPr lang="en-US" sz="2000" b="1" dirty="0" smtClean="0">
                <a:solidFill>
                  <a:schemeClr val="bg1"/>
                </a:solidFill>
              </a:rPr>
              <a:t>Navision 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3888" y="6033482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 событию от сервера </a:t>
            </a:r>
            <a:r>
              <a:rPr lang="en-US" sz="2000" b="1" dirty="0" smtClean="0">
                <a:solidFill>
                  <a:schemeClr val="bg1"/>
                </a:solidFill>
              </a:rPr>
              <a:t>Mobile SMARTS</a:t>
            </a:r>
            <a:r>
              <a:rPr lang="ru-RU" sz="2000" b="1" dirty="0" smtClean="0">
                <a:solidFill>
                  <a:schemeClr val="bg1"/>
                </a:solidFill>
              </a:rPr>
              <a:t> о завершении выполнения документа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196" y="13444"/>
            <a:ext cx="9130804" cy="1016645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Платформа </a:t>
            </a:r>
            <a:r>
              <a:rPr lang="en-US" sz="4400" b="1" dirty="0">
                <a:solidFill>
                  <a:schemeClr val="bg1"/>
                </a:solidFill>
              </a:rPr>
              <a:t>Mobile SMARTS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31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9752" y="5445224"/>
            <a:ext cx="69045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Цены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753" y="5064705"/>
            <a:ext cx="67522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Страница продукта:</a:t>
            </a:r>
          </a:p>
          <a:p>
            <a:r>
              <a:rPr lang="en-US" sz="2000" dirty="0">
                <a:hlinkClick r:id="rId2"/>
              </a:rPr>
              <a:t>http://www.cleverence.ru/site.aspx?page=MobileSmarts-Index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7784" y="1643316"/>
            <a:ext cx="46002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Сервер системы</a:t>
            </a:r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Клиент для каждого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ТСД</a:t>
            </a:r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6297" y="1643316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FFC000"/>
                </a:solidFill>
              </a:rPr>
              <a:t>12750 р.</a:t>
            </a:r>
            <a:endParaRPr lang="en-US" sz="3200" b="1" dirty="0" smtClean="0">
              <a:solidFill>
                <a:srgbClr val="FFC000"/>
              </a:solidFill>
            </a:endParaRPr>
          </a:p>
          <a:p>
            <a:endParaRPr lang="en-US" sz="3200" b="1" dirty="0" smtClean="0">
              <a:solidFill>
                <a:srgbClr val="FFC000"/>
              </a:solidFill>
            </a:endParaRPr>
          </a:p>
          <a:p>
            <a:pPr algn="r"/>
            <a:r>
              <a:rPr lang="ru-RU" sz="3200" b="1" dirty="0" smtClean="0">
                <a:solidFill>
                  <a:srgbClr val="FFC000"/>
                </a:solidFill>
              </a:rPr>
              <a:t>6300 р.</a:t>
            </a:r>
            <a:endParaRPr 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16049"/>
            <a:ext cx="3831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Платформа </a:t>
            </a:r>
            <a:r>
              <a:rPr lang="en-US" sz="2400" b="1" dirty="0">
                <a:solidFill>
                  <a:schemeClr val="bg1"/>
                </a:solidFill>
              </a:rPr>
              <a:t>Mobile SMARTS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6861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8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05951" cy="85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275856" y="3140968"/>
            <a:ext cx="2709140" cy="769441"/>
          </a:xfrm>
          <a:prstGeom prst="rect">
            <a:avLst/>
          </a:prstGeom>
          <a:solidFill>
            <a:srgbClr val="000000">
              <a:alpha val="43137"/>
            </a:srgbClr>
          </a:solidFill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C000"/>
                </a:solidFill>
              </a:rPr>
              <a:t>СПАСИБО!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032" y="5867980"/>
            <a:ext cx="203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www.cleverence.ru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728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Что </a:t>
            </a:r>
            <a:r>
              <a:rPr lang="ru-RU" sz="4400" b="1" dirty="0" smtClean="0">
                <a:solidFill>
                  <a:schemeClr val="bg1"/>
                </a:solidFill>
              </a:rPr>
              <a:t>такое </a:t>
            </a:r>
            <a:r>
              <a:rPr lang="en-US" sz="4400" b="1" dirty="0" smtClean="0">
                <a:solidFill>
                  <a:schemeClr val="bg1"/>
                </a:solidFill>
              </a:rPr>
              <a:t>Microsoft Dynamics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825660"/>
            <a:ext cx="7776864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C000"/>
                </a:solidFill>
              </a:rPr>
              <a:t>Microsoft Dynamics AX  (</a:t>
            </a:r>
            <a:r>
              <a:rPr lang="ru-RU" sz="2800" b="1" dirty="0" smtClean="0">
                <a:solidFill>
                  <a:srgbClr val="FFC000"/>
                </a:solidFill>
              </a:rPr>
              <a:t>бывшая </a:t>
            </a:r>
            <a:r>
              <a:rPr lang="en-US" sz="2800" b="1" dirty="0" smtClean="0">
                <a:solidFill>
                  <a:srgbClr val="FFC000"/>
                </a:solidFill>
              </a:rPr>
              <a:t>Axapta)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384" y="3771037"/>
            <a:ext cx="7797032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b="1" dirty="0">
                <a:solidFill>
                  <a:srgbClr val="FFC000"/>
                </a:solidFill>
              </a:rPr>
              <a:t>Microsoft Dynamics </a:t>
            </a:r>
            <a:r>
              <a:rPr lang="en-US" sz="2800" b="1" dirty="0" smtClean="0">
                <a:solidFill>
                  <a:srgbClr val="FFC000"/>
                </a:solidFill>
              </a:rPr>
              <a:t>NAV  </a:t>
            </a:r>
            <a:r>
              <a:rPr lang="en-US" sz="2800" b="1" dirty="0">
                <a:solidFill>
                  <a:srgbClr val="FFC000"/>
                </a:solidFill>
              </a:rPr>
              <a:t>(</a:t>
            </a:r>
            <a:r>
              <a:rPr lang="ru-RU" sz="2800" b="1" dirty="0">
                <a:solidFill>
                  <a:srgbClr val="FFC000"/>
                </a:solidFill>
              </a:rPr>
              <a:t>бывшая </a:t>
            </a:r>
            <a:r>
              <a:rPr lang="en-US" sz="2800" b="1" dirty="0" smtClean="0">
                <a:solidFill>
                  <a:srgbClr val="FFC000"/>
                </a:solidFill>
              </a:rPr>
              <a:t>Navision)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43651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Используется в сетевом ритейле, в оптовой торговле                   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и также можно встретить почти везде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49289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Используется на множестве производств, </a:t>
            </a:r>
            <a:r>
              <a:rPr lang="en-US" sz="2400" b="1" dirty="0" smtClean="0">
                <a:solidFill>
                  <a:schemeClr val="bg1"/>
                </a:solidFill>
              </a:rPr>
              <a:t>  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на складах </a:t>
            </a:r>
            <a:r>
              <a:rPr lang="en-US" sz="2400" b="1" dirty="0" smtClean="0">
                <a:solidFill>
                  <a:schemeClr val="bg1"/>
                </a:solidFill>
              </a:rPr>
              <a:t>3PL, </a:t>
            </a:r>
            <a:r>
              <a:rPr lang="ru-RU" sz="2400" b="1" dirty="0" smtClean="0">
                <a:solidFill>
                  <a:schemeClr val="bg1"/>
                </a:solidFill>
              </a:rPr>
              <a:t>в оптовой торговле 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и вообще везде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384" y="5498068"/>
            <a:ext cx="7797032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b="1" dirty="0">
                <a:solidFill>
                  <a:srgbClr val="FF9900"/>
                </a:solidFill>
              </a:rPr>
              <a:t>Microsoft Dynamics </a:t>
            </a:r>
            <a:r>
              <a:rPr lang="en-US" sz="2800" b="1" dirty="0" smtClean="0">
                <a:solidFill>
                  <a:srgbClr val="FF9900"/>
                </a:solidFill>
              </a:rPr>
              <a:t>CRM </a:t>
            </a:r>
            <a:r>
              <a:rPr lang="ru-RU" sz="2800" b="1" dirty="0" smtClean="0">
                <a:solidFill>
                  <a:srgbClr val="FF9900"/>
                </a:solidFill>
              </a:rPr>
              <a:t>и др.</a:t>
            </a:r>
            <a:endParaRPr lang="ru-RU" sz="2800" b="1" dirty="0">
              <a:solidFill>
                <a:srgbClr val="FF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052736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6FF66"/>
                </a:solidFill>
              </a:rPr>
              <a:t>Бизнес-софт от Майкрософт - новое название старым продуктам</a:t>
            </a:r>
            <a:endParaRPr lang="ru-RU" sz="2000" b="1" dirty="0" smtClean="0">
              <a:solidFill>
                <a:srgbClr val="66FF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5982379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Не интегрированы с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Mobile SMARTS </a:t>
            </a:r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и тут о них речи не идет...</a:t>
            </a:r>
            <a:endParaRPr lang="ru-RU" sz="20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255316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72085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Microsoft Dynamics AX</a:t>
            </a:r>
            <a:r>
              <a:rPr lang="ru-RU" sz="4400" b="1" dirty="0" smtClean="0">
                <a:solidFill>
                  <a:schemeClr val="bg1"/>
                </a:solidFill>
              </a:rPr>
              <a:t> и </a:t>
            </a:r>
            <a:r>
              <a:rPr lang="en-US" sz="4400" b="1" dirty="0" smtClean="0">
                <a:solidFill>
                  <a:schemeClr val="bg1"/>
                </a:solidFill>
              </a:rPr>
              <a:t>NAV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488" y="1844824"/>
            <a:ext cx="7645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Недешевые системы </a:t>
            </a:r>
            <a:r>
              <a:rPr lang="ru-RU" sz="2800" b="1" dirty="0" smtClean="0">
                <a:solidFill>
                  <a:schemeClr val="bg1"/>
                </a:solidFill>
                <a:latin typeface="Calibri"/>
                <a:cs typeface="Calibri"/>
              </a:rPr>
              <a:t>→ состоятельные клиенты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Производство и склады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  <a:cs typeface="Calibri"/>
              </a:rPr>
              <a:t>→ </a:t>
            </a:r>
            <a:r>
              <a:rPr lang="ru-RU" sz="2800" b="1" dirty="0" smtClean="0">
                <a:solidFill>
                  <a:schemeClr val="bg1"/>
                </a:solidFill>
                <a:cs typeface="Calibri"/>
              </a:rPr>
              <a:t>много штук ТСД</a:t>
            </a:r>
            <a:endParaRPr lang="en-US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Сетевой ритейл </a:t>
            </a:r>
            <a:r>
              <a:rPr lang="ru-RU" sz="2800" b="1" dirty="0">
                <a:solidFill>
                  <a:schemeClr val="bg1"/>
                </a:solidFill>
                <a:cs typeface="Calibri"/>
              </a:rPr>
              <a:t>→ много штук </a:t>
            </a:r>
            <a:r>
              <a:rPr lang="ru-RU" sz="2800" b="1" dirty="0" smtClean="0">
                <a:solidFill>
                  <a:schemeClr val="bg1"/>
                </a:solidFill>
                <a:cs typeface="Calibri"/>
              </a:rPr>
              <a:t>ТСД и киосков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Программисты далеки от ТСД, </a:t>
            </a:r>
            <a:r>
              <a:rPr lang="ru-RU" sz="2800" b="1" dirty="0" smtClean="0">
                <a:solidFill>
                  <a:schemeClr val="bg1"/>
                </a:solidFill>
                <a:cs typeface="Calibri"/>
              </a:rPr>
              <a:t>а руководство хочет четких сроков и цен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255316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562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Microsoft Dynamics AX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488" y="1844824"/>
            <a:ext cx="7645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Не имеет встроенных средств интеграции с ТСД</a:t>
            </a: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Очень дорого при работе через </a:t>
            </a:r>
            <a:r>
              <a:rPr lang="en-US" sz="2800" b="1" dirty="0" smtClean="0">
                <a:solidFill>
                  <a:schemeClr val="bg1"/>
                </a:solidFill>
              </a:rPr>
              <a:t>RPD</a:t>
            </a:r>
            <a:r>
              <a:rPr lang="ru-RU" sz="2800" b="1" dirty="0" smtClean="0">
                <a:solidFill>
                  <a:schemeClr val="bg1"/>
                </a:solidFill>
              </a:rPr>
              <a:t>,                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       </a:t>
            </a:r>
            <a:r>
              <a:rPr lang="ru-RU" sz="2800" b="1" dirty="0" smtClean="0">
                <a:solidFill>
                  <a:schemeClr val="bg1"/>
                </a:solidFill>
              </a:rPr>
              <a:t>т.к. каждый ТСД = рабоч</a:t>
            </a:r>
            <a:r>
              <a:rPr lang="ru-RU" sz="2800" b="1" dirty="0">
                <a:solidFill>
                  <a:schemeClr val="bg1"/>
                </a:solidFill>
              </a:rPr>
              <a:t>е</a:t>
            </a:r>
            <a:r>
              <a:rPr lang="ru-RU" sz="2800" b="1" dirty="0" smtClean="0">
                <a:solidFill>
                  <a:schemeClr val="bg1"/>
                </a:solidFill>
              </a:rPr>
              <a:t>е место </a:t>
            </a:r>
            <a:r>
              <a:rPr lang="en-US" sz="2800" b="1" dirty="0" smtClean="0">
                <a:solidFill>
                  <a:schemeClr val="bg1"/>
                </a:solidFill>
              </a:rPr>
              <a:t>Axapta</a:t>
            </a: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rgbClr val="66FF66"/>
                </a:solidFill>
              </a:rPr>
              <a:t>Выход </a:t>
            </a:r>
            <a:r>
              <a:rPr lang="en-US" sz="2800" b="1" dirty="0" smtClean="0">
                <a:solidFill>
                  <a:srgbClr val="66FF66"/>
                </a:solidFill>
              </a:rPr>
              <a:t>  </a:t>
            </a:r>
            <a:r>
              <a:rPr lang="ru-RU" sz="2800" b="1" dirty="0" smtClean="0">
                <a:solidFill>
                  <a:srgbClr val="66FF66"/>
                </a:solidFill>
              </a:rPr>
              <a:t>–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Mobile SMARTS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                 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</a:rPr>
              <a:t>с коннектором к </a:t>
            </a:r>
            <a:r>
              <a:rPr lang="en-US" sz="2400" b="1" dirty="0" smtClean="0">
                <a:solidFill>
                  <a:schemeClr val="bg1"/>
                </a:solidFill>
              </a:rPr>
              <a:t>Axapta </a:t>
            </a:r>
            <a:r>
              <a:rPr lang="ru-RU" sz="2400" b="1" dirty="0" smtClean="0">
                <a:solidFill>
                  <a:schemeClr val="bg1"/>
                </a:solidFill>
              </a:rPr>
              <a:t>либо просто так)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380818"/>
            <a:ext cx="7272808" cy="707886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Есть модуль текстового терминального доступа к системе статических меню, но нет способа выдать задание кладовщику</a:t>
            </a:r>
            <a:endParaRPr lang="ru-RU" sz="20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3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255316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5985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Microsoft Dynamics NAV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488" y="1844824"/>
            <a:ext cx="7645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И</a:t>
            </a:r>
            <a:r>
              <a:rPr lang="ru-RU" sz="2800" b="1" dirty="0" smtClean="0">
                <a:solidFill>
                  <a:schemeClr val="bg1"/>
                </a:solidFill>
              </a:rPr>
              <a:t>меет встроенные средства интеграции с ТСД, но они малофункциональны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Очень дорого при работе через </a:t>
            </a:r>
            <a:r>
              <a:rPr lang="en-US" sz="2800" b="1" dirty="0">
                <a:solidFill>
                  <a:schemeClr val="bg1"/>
                </a:solidFill>
              </a:rPr>
              <a:t>RPD</a:t>
            </a:r>
            <a:r>
              <a:rPr lang="ru-RU" sz="2800" b="1" dirty="0">
                <a:solidFill>
                  <a:schemeClr val="bg1"/>
                </a:solidFill>
              </a:rPr>
              <a:t>,                 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</a:t>
            </a:r>
            <a:r>
              <a:rPr lang="en-US" sz="2800" b="1" dirty="0" smtClean="0">
                <a:solidFill>
                  <a:schemeClr val="bg1"/>
                </a:solidFill>
              </a:rPr>
              <a:t>     </a:t>
            </a:r>
            <a:r>
              <a:rPr lang="ru-RU" sz="2800" b="1" dirty="0">
                <a:solidFill>
                  <a:schemeClr val="bg1"/>
                </a:solidFill>
              </a:rPr>
              <a:t>т.к. каждый ТСД = рабочее место </a:t>
            </a:r>
            <a:r>
              <a:rPr lang="en-US" sz="2800" b="1" dirty="0" smtClean="0">
                <a:solidFill>
                  <a:schemeClr val="bg1"/>
                </a:solidFill>
              </a:rPr>
              <a:t>Navision</a:t>
            </a:r>
            <a:endParaRPr lang="en-US" sz="2800" b="1" dirty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rgbClr val="66FF66"/>
                </a:solidFill>
              </a:rPr>
              <a:t>Выход </a:t>
            </a:r>
            <a:r>
              <a:rPr lang="en-US" sz="2800" b="1" dirty="0" smtClean="0">
                <a:solidFill>
                  <a:srgbClr val="66FF66"/>
                </a:solidFill>
              </a:rPr>
              <a:t>  </a:t>
            </a:r>
            <a:r>
              <a:rPr lang="ru-RU" sz="2800" b="1" dirty="0" smtClean="0">
                <a:solidFill>
                  <a:srgbClr val="66FF66"/>
                </a:solidFill>
              </a:rPr>
              <a:t>–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Mobile SMARTS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                 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dirty="0" smtClean="0">
                <a:solidFill>
                  <a:schemeClr val="bg1"/>
                </a:solidFill>
              </a:rPr>
              <a:t>с коннектором к </a:t>
            </a:r>
            <a:r>
              <a:rPr lang="en-US" sz="2400" b="1" dirty="0" smtClean="0">
                <a:solidFill>
                  <a:schemeClr val="bg1"/>
                </a:solidFill>
              </a:rPr>
              <a:t>Navision </a:t>
            </a:r>
            <a:r>
              <a:rPr lang="ru-RU" sz="2400" b="1" dirty="0" smtClean="0">
                <a:solidFill>
                  <a:schemeClr val="bg1"/>
                </a:solidFill>
              </a:rPr>
              <a:t>либо просто так)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956882"/>
            <a:ext cx="7272808" cy="40011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Главный недостаток – нельзя выдавать задания на обработку</a:t>
            </a:r>
            <a:endParaRPr lang="ru-RU" sz="20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Платформа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2420888"/>
            <a:ext cx="74168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Microsoft SQL Server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Microsoft Dynamics AX (Axapta)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Microsoft Dynamics </a:t>
            </a:r>
            <a:r>
              <a:rPr lang="en-US" sz="2800" b="1" dirty="0" smtClean="0">
                <a:solidFill>
                  <a:schemeClr val="bg1"/>
                </a:solidFill>
              </a:rPr>
              <a:t>NAV (Navision)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и просто на файликах</a:t>
            </a:r>
            <a:endParaRPr lang="ru-RU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Платформа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420888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Серверная часть для компьютера/сервера</a:t>
            </a:r>
          </a:p>
          <a:p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Клиентская часть для </a:t>
            </a:r>
            <a:r>
              <a:rPr lang="ru-RU" sz="2800" b="1" dirty="0" smtClean="0">
                <a:solidFill>
                  <a:schemeClr val="bg1"/>
                </a:solidFill>
              </a:rPr>
              <a:t>ТСД/микрокиоска</a:t>
            </a:r>
          </a:p>
          <a:p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Средства администрирования для сисадмина</a:t>
            </a:r>
          </a:p>
          <a:p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Средства программирования для программиста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Платформа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204864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Не выпадает при потере связи </a:t>
            </a:r>
            <a:r>
              <a:rPr lang="en-US" sz="2800" b="1" dirty="0" smtClean="0">
                <a:solidFill>
                  <a:schemeClr val="bg1"/>
                </a:solidFill>
              </a:rPr>
              <a:t>Wi-Fi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Работает и на </a:t>
            </a:r>
            <a:r>
              <a:rPr lang="en-US" sz="2800" b="1" dirty="0" smtClean="0">
                <a:solidFill>
                  <a:schemeClr val="bg1"/>
                </a:solidFill>
              </a:rPr>
              <a:t>Windows CE</a:t>
            </a:r>
            <a:r>
              <a:rPr lang="ru-RU" sz="2800" b="1" dirty="0" smtClean="0">
                <a:solidFill>
                  <a:schemeClr val="bg1"/>
                </a:solidFill>
              </a:rPr>
              <a:t>, и на </a:t>
            </a:r>
            <a:r>
              <a:rPr lang="en-US" sz="2800" b="1" dirty="0" smtClean="0">
                <a:solidFill>
                  <a:schemeClr val="bg1"/>
                </a:solidFill>
              </a:rPr>
              <a:t>Windows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Mobile</a:t>
            </a:r>
            <a:endParaRPr lang="ru-RU" sz="2800" b="1" dirty="0" smtClean="0">
              <a:solidFill>
                <a:schemeClr val="bg1"/>
              </a:solidFill>
            </a:endParaRPr>
          </a:p>
          <a:p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Не требует обновления </a:t>
            </a:r>
            <a:r>
              <a:rPr lang="en-US" sz="2800" b="1" dirty="0">
                <a:solidFill>
                  <a:schemeClr val="bg1"/>
                </a:solidFill>
              </a:rPr>
              <a:t>Windows </a:t>
            </a:r>
            <a:r>
              <a:rPr lang="en-US" sz="2800" b="1" dirty="0" smtClean="0">
                <a:solidFill>
                  <a:schemeClr val="bg1"/>
                </a:solidFill>
              </a:rPr>
              <a:t>CE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Не требует </a:t>
            </a:r>
            <a:r>
              <a:rPr lang="ru-RU" sz="2800" b="1" dirty="0" smtClean="0">
                <a:solidFill>
                  <a:schemeClr val="bg1"/>
                </a:solidFill>
              </a:rPr>
              <a:t>старых версий </a:t>
            </a:r>
            <a:r>
              <a:rPr lang="en-US" sz="2800" b="1" dirty="0">
                <a:solidFill>
                  <a:schemeClr val="bg1"/>
                </a:solidFill>
              </a:rPr>
              <a:t>Windows CE</a:t>
            </a: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Не требует вводить длинных паролей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68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Платформа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916832"/>
            <a:ext cx="7704856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Нормально работает с сетью:</a:t>
            </a:r>
            <a:endParaRPr lang="ru-RU" sz="2800" b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Не выпадает, не разлогинивается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Связь пропала – просто покажет это иконкой</a:t>
            </a:r>
          </a:p>
          <a:p>
            <a:pPr marL="514800" indent="-514350">
              <a:spcBef>
                <a:spcPts val="1800"/>
              </a:spcBef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Связь появилась – отправит собранные данные на сервер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3024" y="3100898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Позволяет продолжать работать </a:t>
            </a:r>
            <a:endParaRPr lang="ru-RU" sz="20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3964994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Позволяет продолжать работать , не мешает работать</a:t>
            </a:r>
            <a:endParaRPr lang="ru-RU" sz="20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7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4400" b="1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598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Сергей Баженов</dc:creator>
  <cp:lastModifiedBy>Сергей Баженов</cp:lastModifiedBy>
  <cp:revision>162</cp:revision>
  <dcterms:created xsi:type="dcterms:W3CDTF">2011-10-11T11:41:09Z</dcterms:created>
  <dcterms:modified xsi:type="dcterms:W3CDTF">2011-11-23T15:38:57Z</dcterms:modified>
</cp:coreProperties>
</file>